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9" r:id="rId4"/>
    <p:sldId id="258" r:id="rId5"/>
    <p:sldId id="259" r:id="rId6"/>
    <p:sldId id="261" r:id="rId7"/>
    <p:sldId id="265" r:id="rId8"/>
    <p:sldId id="268" r:id="rId9"/>
    <p:sldId id="266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D85AC9-0389-C21C-6315-4EAD1E625A08}" v="16" dt="2025-07-07T18:35:45.673"/>
    <p1510:client id="{42ADC7AD-07FE-A3FA-4143-46EF1ACDECDA}" v="1148" dt="2025-07-07T19:53:31.3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grainger.com/product/GARLOCK-Ring-Flange-Gasket-Class-150-38VR20?opr=PLADS&amp;analytics=FM%3APLA&amp;a2c_sku_original=38VR21&amp;position=2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inger.com/product/Pipe-Flange-Floor-Flange-4WPV1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inger.com/product/Nipple-304-Stainless-Steel-1XBC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rainger.com/product/Tee-304-Stainless-Steel-1LUA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Threaded Extension Section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Hampton and Miriam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4684EF-81E9-B017-9601-FEDE1B6D4B96}"/>
              </a:ext>
            </a:extLst>
          </p:cNvPr>
          <p:cNvSpPr txBox="1"/>
          <p:nvPr/>
        </p:nvSpPr>
        <p:spPr>
          <a:xfrm>
            <a:off x="7754112" y="3267456"/>
            <a:ext cx="4693920" cy="20604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7B1679-866B-CBAB-6276-D039CC634858}"/>
              </a:ext>
            </a:extLst>
          </p:cNvPr>
          <p:cNvSpPr txBox="1"/>
          <p:nvPr/>
        </p:nvSpPr>
        <p:spPr>
          <a:xfrm>
            <a:off x="5992368" y="4297680"/>
            <a:ext cx="323088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hlinkClick r:id="rId2"/>
              </a:rPr>
              <a:t>Flange Seal Grainger Link</a:t>
            </a:r>
            <a:endParaRPr lang="en-US" sz="3000"/>
          </a:p>
        </p:txBody>
      </p:sp>
      <p:pic>
        <p:nvPicPr>
          <p:cNvPr id="4" name="Picture 3" descr="A blue circle with a black circle&#10;&#10;AI-generated content may be incorrect.">
            <a:extLst>
              <a:ext uri="{FF2B5EF4-FFF2-40B4-BE49-F238E27FC236}">
                <a16:creationId xmlns:a16="http://schemas.microsoft.com/office/drawing/2014/main" id="{C3F8C3DD-AB9A-8E0B-6A84-7EDE5A41A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70" y="1306699"/>
            <a:ext cx="4449092" cy="42428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63CAC-859D-A44E-251A-D64863149A86}"/>
              </a:ext>
            </a:extLst>
          </p:cNvPr>
          <p:cNvSpPr txBox="1"/>
          <p:nvPr/>
        </p:nvSpPr>
        <p:spPr>
          <a:xfrm>
            <a:off x="5993642" y="-1"/>
            <a:ext cx="5982268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/>
              <a:t>Average Flange Blue Seal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F1B835-5C89-C5AB-D981-1BF85107731F}"/>
              </a:ext>
            </a:extLst>
          </p:cNvPr>
          <p:cNvSpPr txBox="1"/>
          <p:nvPr/>
        </p:nvSpPr>
        <p:spPr>
          <a:xfrm>
            <a:off x="5882548" y="1714387"/>
            <a:ext cx="631208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000"/>
              <a:t>Cost</a:t>
            </a:r>
          </a:p>
          <a:p>
            <a:r>
              <a:rPr lang="en-US" sz="3000"/>
              <a:t>$10.97 each</a:t>
            </a:r>
          </a:p>
          <a:p>
            <a:r>
              <a:rPr lang="en-US" sz="3000"/>
              <a:t>2 seals used</a:t>
            </a:r>
          </a:p>
          <a:p>
            <a:r>
              <a:rPr lang="en-US" sz="3000"/>
              <a:t>Total = $21.94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70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y metal object with holes&#10;&#10;AI-generated content may be incorrect.">
            <a:extLst>
              <a:ext uri="{FF2B5EF4-FFF2-40B4-BE49-F238E27FC236}">
                <a16:creationId xmlns:a16="http://schemas.microsoft.com/office/drawing/2014/main" id="{67E780D6-CA19-0423-DFDC-F0516A16C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798" y="-51357"/>
            <a:ext cx="3756295" cy="27766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145A71-BCF6-E3F4-E214-8354176D8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" y="-19"/>
            <a:ext cx="4188473" cy="2502129"/>
          </a:xfrm>
          <a:prstGeom prst="rect">
            <a:avLst/>
          </a:prstGeom>
        </p:spPr>
      </p:pic>
      <p:pic>
        <p:nvPicPr>
          <p:cNvPr id="8" name="Picture 7" descr="A grey pipe with two screws&#10;&#10;AI-generated content may be incorrect.">
            <a:extLst>
              <a:ext uri="{FF2B5EF4-FFF2-40B4-BE49-F238E27FC236}">
                <a16:creationId xmlns:a16="http://schemas.microsoft.com/office/drawing/2014/main" id="{0A20593C-AE16-BCF7-9593-F0C1106F1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433" y="0"/>
            <a:ext cx="4201508" cy="26726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9260B9F-966F-248F-60CF-9B3844F6CF02}"/>
              </a:ext>
            </a:extLst>
          </p:cNvPr>
          <p:cNvSpPr txBox="1">
            <a:spLocks/>
          </p:cNvSpPr>
          <p:nvPr/>
        </p:nvSpPr>
        <p:spPr>
          <a:xfrm>
            <a:off x="-7696" y="2725975"/>
            <a:ext cx="12207394" cy="70702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/>
              <a:t>Complete Threaded Extension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952F72-6773-AAB8-2BBD-132D7CD82941}"/>
              </a:ext>
            </a:extLst>
          </p:cNvPr>
          <p:cNvSpPr txBox="1"/>
          <p:nvPr/>
        </p:nvSpPr>
        <p:spPr>
          <a:xfrm>
            <a:off x="170596" y="3451747"/>
            <a:ext cx="6312088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000"/>
              <a:t>Cost</a:t>
            </a:r>
          </a:p>
          <a:p>
            <a:r>
              <a:rPr lang="en-US" sz="3000"/>
              <a:t>(Flanges) 2 x $91.86 = $183.72</a:t>
            </a:r>
          </a:p>
          <a:p>
            <a:r>
              <a:rPr lang="en-US" sz="3000"/>
              <a:t>(Pipes) 2 x $15.52    =   $31.04      +</a:t>
            </a:r>
          </a:p>
          <a:p>
            <a:r>
              <a:rPr lang="en-US" sz="3000"/>
              <a:t>(T-Pipe)1 x $47.70    =   $47.70</a:t>
            </a:r>
          </a:p>
          <a:p>
            <a:r>
              <a:rPr lang="en-US" sz="3000"/>
              <a:t>(Seal) 2 x $10.97     =     $21.94</a:t>
            </a:r>
          </a:p>
          <a:p>
            <a:r>
              <a:rPr lang="en-US" sz="3000"/>
              <a:t>--------------------------------------------</a:t>
            </a:r>
          </a:p>
          <a:p>
            <a:r>
              <a:rPr lang="en-US" sz="3000"/>
              <a:t>Total cost  =======   $284.4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DB7EB0-029B-047D-9849-158088F016DD}"/>
              </a:ext>
            </a:extLst>
          </p:cNvPr>
          <p:cNvSpPr txBox="1"/>
          <p:nvPr/>
        </p:nvSpPr>
        <p:spPr>
          <a:xfrm>
            <a:off x="6482686" y="4606118"/>
            <a:ext cx="536811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/>
              <a:t>Length = </a:t>
            </a:r>
            <a:r>
              <a:rPr lang="en-US" sz="3000">
                <a:solidFill>
                  <a:srgbClr val="222222"/>
                </a:solidFill>
                <a:latin typeface="Aptos"/>
                <a:cs typeface="Arial"/>
              </a:rPr>
              <a:t>267.4 mm</a:t>
            </a:r>
            <a:endParaRPr lang="en-US" sz="3000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2251886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40575A-E4C0-5B87-D71E-A90759444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35" y="-5706"/>
            <a:ext cx="11501398" cy="686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52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C1FD2-74D2-8DAC-9ADB-E5585C48A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CB6C13-B1AB-29B4-4249-301B7D771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74" y="0"/>
            <a:ext cx="9294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67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FA384-8F67-405B-F74C-ED2258273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098014-BE6E-0A85-2DFD-E70CFF9F8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08" y="0"/>
            <a:ext cx="10814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87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630F-6E46-11E2-1524-129B127CFE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Components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29859-AFBA-3B35-70C4-DC50245BD8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22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y circular object with holes&#10;&#10;AI-generated content may be incorrect.">
            <a:extLst>
              <a:ext uri="{FF2B5EF4-FFF2-40B4-BE49-F238E27FC236}">
                <a16:creationId xmlns:a16="http://schemas.microsoft.com/office/drawing/2014/main" id="{D001B581-83F0-8FF2-1B9F-F6A6271A8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71" y="1165746"/>
            <a:ext cx="7141462" cy="45265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639DE9-A091-8A2F-F832-3E613350F2CC}"/>
              </a:ext>
            </a:extLst>
          </p:cNvPr>
          <p:cNvSpPr txBox="1"/>
          <p:nvPr/>
        </p:nvSpPr>
        <p:spPr>
          <a:xfrm>
            <a:off x="0" y="-5688"/>
            <a:ext cx="12214746" cy="8674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/>
              <a:t>Threaded Flange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949139-E255-BBF1-BE1B-F0E28CFDF680}"/>
              </a:ext>
            </a:extLst>
          </p:cNvPr>
          <p:cNvSpPr txBox="1"/>
          <p:nvPr/>
        </p:nvSpPr>
        <p:spPr>
          <a:xfrm>
            <a:off x="7455089" y="1165747"/>
            <a:ext cx="454925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000"/>
              <a:t>Cost</a:t>
            </a:r>
          </a:p>
          <a:p>
            <a:r>
              <a:rPr lang="en-US" sz="3000"/>
              <a:t>$91.86 each flange</a:t>
            </a:r>
          </a:p>
          <a:p>
            <a:r>
              <a:rPr lang="en-US" sz="3000"/>
              <a:t>2 flanges used</a:t>
            </a:r>
          </a:p>
          <a:p>
            <a:r>
              <a:rPr lang="en-US" sz="3000"/>
              <a:t>Total = $183.72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3274-7BFF-AECA-7DA8-707D8B37DE50}"/>
              </a:ext>
            </a:extLst>
          </p:cNvPr>
          <p:cNvSpPr txBox="1"/>
          <p:nvPr/>
        </p:nvSpPr>
        <p:spPr>
          <a:xfrm>
            <a:off x="7529015" y="3161731"/>
            <a:ext cx="417394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ea typeface="+mn-lt"/>
                <a:cs typeface="+mn-lt"/>
                <a:hlinkClick r:id="rId3"/>
              </a:rPr>
              <a:t>Threaded Flange Grainger Link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2967054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482E0F-9E33-400B-0F6E-6911FC61B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08" y="1580865"/>
            <a:ext cx="6333970" cy="4014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BDF30D-2602-FD8D-6985-3438C119E50B}"/>
              </a:ext>
            </a:extLst>
          </p:cNvPr>
          <p:cNvSpPr txBox="1"/>
          <p:nvPr/>
        </p:nvSpPr>
        <p:spPr>
          <a:xfrm>
            <a:off x="-1" y="-5687"/>
            <a:ext cx="1220337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/>
              <a:t>Threaded T-Pipe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E6D3FC-62B2-E7C9-E413-4A7E1C80AFA8}"/>
              </a:ext>
            </a:extLst>
          </p:cNvPr>
          <p:cNvSpPr txBox="1"/>
          <p:nvPr/>
        </p:nvSpPr>
        <p:spPr>
          <a:xfrm>
            <a:off x="6641909" y="1580866"/>
            <a:ext cx="631208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000"/>
              <a:t>Cost</a:t>
            </a:r>
          </a:p>
          <a:p>
            <a:r>
              <a:rPr lang="en-US" sz="3000"/>
              <a:t>$15.52  each</a:t>
            </a:r>
          </a:p>
          <a:p>
            <a:r>
              <a:rPr lang="en-US" sz="3000"/>
              <a:t>2 pipes used</a:t>
            </a:r>
          </a:p>
          <a:p>
            <a:r>
              <a:rPr lang="en-US" sz="3000"/>
              <a:t>Total =   $31.04   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CCA338-E786-AD67-36A6-CE85D78BCB7F}"/>
              </a:ext>
            </a:extLst>
          </p:cNvPr>
          <p:cNvSpPr txBox="1"/>
          <p:nvPr/>
        </p:nvSpPr>
        <p:spPr>
          <a:xfrm>
            <a:off x="6755641" y="3707641"/>
            <a:ext cx="354841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hlinkClick r:id="rId3"/>
              </a:rPr>
              <a:t>Threaded Pipe Grainger Link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295189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pipe with a hole&#10;&#10;AI-generated content may be incorrect.">
            <a:extLst>
              <a:ext uri="{FF2B5EF4-FFF2-40B4-BE49-F238E27FC236}">
                <a16:creationId xmlns:a16="http://schemas.microsoft.com/office/drawing/2014/main" id="{D1BD0BDB-3508-9DD3-87A4-C05F56834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74" y="70669"/>
            <a:ext cx="5291666" cy="33602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ECA302-A7D4-9FC6-10D4-06EBDF02C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00" y="3426433"/>
            <a:ext cx="5291667" cy="3360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F603A9-F647-9614-1D24-080108CD9FFD}"/>
              </a:ext>
            </a:extLst>
          </p:cNvPr>
          <p:cNvSpPr txBox="1"/>
          <p:nvPr/>
        </p:nvSpPr>
        <p:spPr>
          <a:xfrm>
            <a:off x="5993642" y="-1"/>
            <a:ext cx="5982268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/>
              <a:t>Threaded T-pipe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F31B4-1E3C-2EFA-4587-B5DC0910A2F3}"/>
              </a:ext>
            </a:extLst>
          </p:cNvPr>
          <p:cNvSpPr txBox="1"/>
          <p:nvPr/>
        </p:nvSpPr>
        <p:spPr>
          <a:xfrm>
            <a:off x="5879909" y="1370463"/>
            <a:ext cx="631208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000"/>
              <a:t>Cost</a:t>
            </a:r>
          </a:p>
          <a:p>
            <a:r>
              <a:rPr lang="en-US" sz="3000"/>
              <a:t>$47.70 each</a:t>
            </a:r>
          </a:p>
          <a:p>
            <a:r>
              <a:rPr lang="en-US" sz="3000"/>
              <a:t>1 T-Pipe used</a:t>
            </a:r>
          </a:p>
          <a:p>
            <a:r>
              <a:rPr lang="en-US" sz="3000"/>
              <a:t>Total = $47.70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990087-47F0-A369-9E22-F585F44A88A5}"/>
              </a:ext>
            </a:extLst>
          </p:cNvPr>
          <p:cNvSpPr txBox="1"/>
          <p:nvPr/>
        </p:nvSpPr>
        <p:spPr>
          <a:xfrm>
            <a:off x="5959522" y="3434686"/>
            <a:ext cx="3650776" cy="8416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F7310-7E15-0F93-DD35-671E1F1318DF}"/>
              </a:ext>
            </a:extLst>
          </p:cNvPr>
          <p:cNvSpPr txBox="1"/>
          <p:nvPr/>
        </p:nvSpPr>
        <p:spPr>
          <a:xfrm>
            <a:off x="5982269" y="3480179"/>
            <a:ext cx="319585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hlinkClick r:id="rId4"/>
              </a:rPr>
              <a:t>Threaded T-Pipe Grainger Link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2745516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Threaded Extension Section</vt:lpstr>
      <vt:lpstr>PowerPoint Presentation</vt:lpstr>
      <vt:lpstr>PowerPoint Presentation</vt:lpstr>
      <vt:lpstr>PowerPoint Presentation</vt:lpstr>
      <vt:lpstr>PowerPoint Presentation</vt:lpstr>
      <vt:lpstr>Components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</cp:revision>
  <dcterms:created xsi:type="dcterms:W3CDTF">2025-07-07T14:20:45Z</dcterms:created>
  <dcterms:modified xsi:type="dcterms:W3CDTF">2025-07-07T19:54:30Z</dcterms:modified>
</cp:coreProperties>
</file>